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329" r:id="rId6"/>
    <p:sldId id="268" r:id="rId7"/>
    <p:sldId id="330" r:id="rId8"/>
    <p:sldId id="334" r:id="rId9"/>
    <p:sldId id="335" r:id="rId10"/>
    <p:sldId id="336" r:id="rId11"/>
    <p:sldId id="269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1AD27-B955-BE43-9F28-BC19262AE968}" v="144" dt="2020-09-22T12:00:22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B293-3547-47A9-A1E2-870392C63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948FC-FF7B-4F6D-B298-99B30611D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CD40-7923-4234-9BAD-EEEFAE98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801CA-50F4-4DB9-A04B-4B0AD7A1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5B06-DC76-4961-BF43-B6F36191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7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7DBD-11FB-4A8D-A330-237F1DFB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7D962-ED58-44AD-B6A4-241C0671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72029-B4BE-4568-8604-830A9D41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8A4A9-7513-47FF-B138-0A5F37DC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C052C-5135-4879-B2A3-96A05A05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AF3C63-11C2-4318-9CD7-155A771AC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49DC2-B732-4CF4-AC3B-22C519245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A2E8E-4C6E-4335-8F0F-761F1CC6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8E665-D8BC-484A-8646-AEE4F412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2F295-AC91-4C96-9A24-61E1066F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5D1C-56B0-4026-ABD8-49516A31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67527-4131-4808-970B-1BC1EEF5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83135-AA73-4B51-BAD6-54FA1532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3F43E-E8E1-4F58-BE45-0DBA2317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3A88D-EC4D-406F-A579-BF452583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D052-47EA-4589-B475-ACBCC2CD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B5D62-7C99-4BE4-BD1B-BE542C198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CF4A7-07B6-43C9-8FCB-DB8E92D1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7D50-B691-462C-89BE-A7AFD1CA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56CA-F1D1-49D7-80E2-02C3B8BF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81C4-5DEB-4BCF-BB87-026917FEE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8139-7456-4B28-9091-CE41820AD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C20B1-8D15-4E2A-9502-993380A58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1F640-E17D-45BA-A5E7-8749AF6E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17360-C0CC-4360-BB2B-216E4D9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6874D-7288-4D26-8AC6-7B96CC56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DC73-F07B-47D7-8950-C2AF9ADA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88142-534C-4063-93C7-12FB57142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554A5-5655-4BCA-BF3F-3441C1271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9742B-AB93-496A-B51D-F5E6A19C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7340F-D53C-4C7F-B58B-88D5B8B9A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B27E2-983A-42AF-98C5-EF40E465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8B082-9A17-4B85-9F83-4DDAA081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9C065-A1B6-4D5A-971D-BB16F0FF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0C57-AC65-419C-9498-2C39654D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ADC37-049F-4C17-8D0A-AD939321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D6414-22E7-441C-B53B-124B131B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92258-7430-4BCA-A0CF-2222B5E4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3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8C658-C560-480B-B1D6-DC46CC96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54F18-DB21-443D-9E27-7BF551E6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A1E8E-34F1-4A07-A0F9-C29CA5C9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B4091-AFB5-4868-8F0D-F8B3875ED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F55F7-DAFC-4E94-B608-89A9D5183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CBEC1-BAE9-4A98-808F-ED0AE501E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B78C9-2A70-4BC2-B01A-D171BE4F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92F89-9419-40C5-AB74-4B5F0AD0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15C00-B39E-43FE-9767-B6911F06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7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99F7-7277-49D9-AAF9-BC6870D3F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C4DAD-1FE6-403C-94A4-0D14D35B4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12810-C076-4DDC-89FE-272C6F7AA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B8D25-8E79-4117-A571-DB0BF8F5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45854-D07E-41BA-8F76-1399CA69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38A87-250E-4F65-9ECA-E601CAA7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8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E390E-D5DE-4F93-8653-F7FDFCA7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F9419-4DC2-404A-940C-9F9B9C6F7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C1D24-D65B-4CE6-AB91-C9BFAAB14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193F-7ACC-4663-B6C3-B20C86438D83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2555-E115-4420-AC1D-6A92A166E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B1124-588C-4768-9B51-44A6FA90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37F1-8F6E-4EFE-895C-0D00767AA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6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F3EACA-D6FA-4123-B627-9E9D8ADB1638}"/>
              </a:ext>
            </a:extLst>
          </p:cNvPr>
          <p:cNvPicPr/>
          <p:nvPr/>
        </p:nvPicPr>
        <p:blipFill rotWithShape="1">
          <a:blip r:embed="rId2"/>
          <a:srcRect r="75397" b="77960"/>
          <a:stretch/>
        </p:blipFill>
        <p:spPr>
          <a:xfrm>
            <a:off x="831246" y="914400"/>
            <a:ext cx="3757082" cy="4124476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4B7F0A56-E916-4C1E-B251-F478CAF1A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491" y="1754565"/>
            <a:ext cx="5050524" cy="2741235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Personal, Social, Health and Economic Education (PSHE)</a:t>
            </a:r>
            <a:r>
              <a:rPr lang="en-GB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St Bede’s</a:t>
            </a:r>
            <a:endParaRPr lang="en-GB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3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458" t="8985" r="27604" b="31510"/>
          <a:stretch/>
        </p:blipFill>
        <p:spPr>
          <a:xfrm>
            <a:off x="1817484" y="0"/>
            <a:ext cx="4423185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379" y="3334837"/>
            <a:ext cx="3123009" cy="1427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26" y="13472"/>
            <a:ext cx="3836601" cy="684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1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FFFE1F-DADB-49FA-A5BE-88EEF89F1A07}"/>
              </a:ext>
            </a:extLst>
          </p:cNvPr>
          <p:cNvPicPr/>
          <p:nvPr/>
        </p:nvPicPr>
        <p:blipFill rotWithShape="1">
          <a:blip r:embed="rId2"/>
          <a:srcRect r="75397" b="77960"/>
          <a:stretch/>
        </p:blipFill>
        <p:spPr>
          <a:xfrm>
            <a:off x="625474" y="683305"/>
            <a:ext cx="1611539" cy="1602695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3C08896E-A496-4078-B322-7EC87AEF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05" y="2514601"/>
            <a:ext cx="3635195" cy="2253342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PSHE</a:t>
            </a:r>
            <a:r>
              <a:rPr lang="en-GB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St Bede’s: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aim of PSHE?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E4C9F65-2EED-4B43-BDE2-B52E045F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88900"/>
            <a:ext cx="7826196" cy="6629399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PSHE programme aims to prepare students for an adult life in which they can: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Receive accurate and relevant knowledge.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opportunities to turn that knowledge into personal understanding.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Explore, clarify and if necessary, challenge their own and others’ values, attitudes, beliefs, rights and responsibilities.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the skills and strategies they need in order to live healthy, safe, fulfilling, responsible and balanced lives.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successful learners who enjoy learning, make progress and achieve.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responsible citizens who make a positive contribution to society.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positive values and a moral framework that will guide their decisions, judgements and behaviour; have the confidence and self-esteem to value themselves and others and respect for individual conscience and the skills to risk assess any situation in which they may find themselves.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Avoid being exploited or exploit others.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effectively by developing appropriate terminology. 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sources of help and acquire the skills and confidence to access confidential advice, and support if necessary.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 how the law applies to their lifestyle choices.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opportunity to explore their own ideas and develop their own personal voice in fun and engaging lessons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6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B0E6338-A8AF-41A6-A3D6-FD6C9A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88900"/>
            <a:ext cx="11674296" cy="6629399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PSHE Education in St Bede’s has four main elements within which students will be taught: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Health and Wellbeing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meant by a healthy lifestyle.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maintain physical, mental and emotional health and wellbeing.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manage risks to physical and emotional health and wellbeing.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 of keeping physically and emotionally safe.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managing change, such as puberty, transition and loss.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make informed choices about health and wellbeing and to recognise sources of help with this.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respond in an emergency.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different influences on health and wellbeing.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2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B0E6338-A8AF-41A6-A3D6-FD6C9A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88900"/>
            <a:ext cx="11674296" cy="6629399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Relationships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develop and maintain a variety of healthy relationships, within a range of social/cultural contexts.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recognise and manage emotions within a range of relationships.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recognise risky or negative relationships including all forms of bullying and abuse.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respond to risky or negative relationships and ask for help.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respect equality and diversity in relationships.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Living in the wider world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respect for self and others and the importance of responsible behaviours and actions.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rights and responsibilities as members of families, other groups and ultimately as citizens.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different groups and communities.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respect equality and to be a productive member of a diverse community.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importance of respecting and protecting the environment.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where money comes from, keeping it safe and the importance of managing it effectively.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money plays an important part in people’s lives.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basic understanding of enterprise.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7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B0E6338-A8AF-41A6-A3D6-FD6C9A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88900"/>
            <a:ext cx="11674296" cy="6629399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Information Advice and Guidance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understanding of the world of work.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understanding of the career choices available.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choices process through Sixth Form College open days and taster sessions, college visits, mock interviews and visiting speakers.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the options available to them for future education, training and employment.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access expert advice and where specialist information can be found.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5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B0E6338-A8AF-41A6-A3D6-FD6C9A3D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88900"/>
            <a:ext cx="11674296" cy="6629399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delivery of this programme students will be: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Developing confidence and responsibilities and making the most of their abilities.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Preparing to play an active role as citizens.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Developing healthy and safe lifestyles.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Developing good relationships and respecting the difference between people.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following the framework for Citizenship our students will be taught: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Social and moral responsibility.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Community involvement.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Political literacy.</a:t>
            </a:r>
          </a:p>
        </p:txBody>
      </p:sp>
    </p:spTree>
    <p:extLst>
      <p:ext uri="{BB962C8B-B14F-4D97-AF65-F5344CB8AC3E}">
        <p14:creationId xmlns:p14="http://schemas.microsoft.com/office/powerpoint/2010/main" val="202763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CAB07184-05B8-4A21-ACBC-B38671BC2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88" y="317987"/>
            <a:ext cx="10941052" cy="6222025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95A793-AC46-4506-9E29-BACBD5979758}"/>
              </a:ext>
            </a:extLst>
          </p:cNvPr>
          <p:cNvPicPr/>
          <p:nvPr/>
        </p:nvPicPr>
        <p:blipFill rotWithShape="1">
          <a:blip r:embed="rId2"/>
          <a:srcRect r="75397" b="77960"/>
          <a:stretch/>
        </p:blipFill>
        <p:spPr>
          <a:xfrm>
            <a:off x="788760" y="513930"/>
            <a:ext cx="1513569" cy="14618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967A0F-F824-4FA7-9506-4051EA5BDE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7" r="1699" b="6154"/>
          <a:stretch/>
        </p:blipFill>
        <p:spPr>
          <a:xfrm>
            <a:off x="547730" y="1975757"/>
            <a:ext cx="6974003" cy="3790043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517092FB-59EA-4C4F-A15A-D43D5A14C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177" y="1190414"/>
            <a:ext cx="3635195" cy="4477170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short, we try to help our students to become SMARTER.</a:t>
            </a:r>
          </a:p>
          <a:p>
            <a:pPr algn="ctr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value is present in all our lessons. We believe such values will help to develop your child to be a responsible citizen within their community</a:t>
            </a:r>
          </a:p>
        </p:txBody>
      </p:sp>
    </p:spTree>
    <p:extLst>
      <p:ext uri="{BB962C8B-B14F-4D97-AF65-F5344CB8AC3E}">
        <p14:creationId xmlns:p14="http://schemas.microsoft.com/office/powerpoint/2010/main" val="384177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CAB07184-05B8-4A21-ACBC-B38671BC2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88" y="317987"/>
            <a:ext cx="10941052" cy="6222025"/>
          </a:xfrm>
          <a:prstGeom prst="rect">
            <a:avLst/>
          </a:prstGeom>
          <a:solidFill>
            <a:srgbClr val="FFFFFF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95A793-AC46-4506-9E29-BACBD5979758}"/>
              </a:ext>
            </a:extLst>
          </p:cNvPr>
          <p:cNvPicPr/>
          <p:nvPr/>
        </p:nvPicPr>
        <p:blipFill rotWithShape="1">
          <a:blip r:embed="rId2"/>
          <a:srcRect r="75397" b="77960"/>
          <a:stretch/>
        </p:blipFill>
        <p:spPr>
          <a:xfrm>
            <a:off x="788760" y="513930"/>
            <a:ext cx="1513569" cy="14618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332256-5255-4E7E-8A87-DB3EE1B61DED}"/>
              </a:ext>
            </a:extLst>
          </p:cNvPr>
          <p:cNvSpPr txBox="1"/>
          <p:nvPr/>
        </p:nvSpPr>
        <p:spPr>
          <a:xfrm>
            <a:off x="3340101" y="2904366"/>
            <a:ext cx="82930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look forward to meeting you in September</a:t>
            </a:r>
          </a:p>
          <a:p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Bede’s PSHE Team</a:t>
            </a:r>
          </a:p>
          <a:p>
            <a:endParaRPr lang="en-GB" sz="1600" b="1" dirty="0">
              <a:latin typeface="Bradley Hand ITC" panose="03070402050302030203" pitchFamily="66" charset="0"/>
            </a:endParaRPr>
          </a:p>
          <a:p>
            <a:endParaRPr lang="en-GB" sz="1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0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EDD6F768CA6349BA04C3B274AF7773" ma:contentTypeVersion="12" ma:contentTypeDescription="Create a new document." ma:contentTypeScope="" ma:versionID="c5f5d4ff820ff831a28881cd6e823a8b">
  <xsd:schema xmlns:xsd="http://www.w3.org/2001/XMLSchema" xmlns:xs="http://www.w3.org/2001/XMLSchema" xmlns:p="http://schemas.microsoft.com/office/2006/metadata/properties" xmlns:ns3="9c1cd211-a777-43a1-aa4b-1a2972b04894" xmlns:ns4="fda571a7-0717-497b-8d54-6b9056ec9c55" targetNamespace="http://schemas.microsoft.com/office/2006/metadata/properties" ma:root="true" ma:fieldsID="0cd7176cbc6e4340da882ea8220d2eaf" ns3:_="" ns4:_="">
    <xsd:import namespace="9c1cd211-a777-43a1-aa4b-1a2972b04894"/>
    <xsd:import namespace="fda571a7-0717-497b-8d54-6b9056ec9c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cd211-a777-43a1-aa4b-1a2972b048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571a7-0717-497b-8d54-6b9056ec9c5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24FE68-39EB-4681-AD1D-DDCB6FF028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0A6F4F-7AAD-4B56-882D-8F0C059C3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1cd211-a777-43a1-aa4b-1a2972b04894"/>
    <ds:schemaRef ds:uri="fda571a7-0717-497b-8d54-6b9056ec9c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7F1D11-1699-4EB6-B2C0-C3E337EBBE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720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E Quincey (STB)</dc:creator>
  <cp:lastModifiedBy>Mrs H Rath (STB)</cp:lastModifiedBy>
  <cp:revision>39</cp:revision>
  <dcterms:created xsi:type="dcterms:W3CDTF">2020-09-22T08:31:20Z</dcterms:created>
  <dcterms:modified xsi:type="dcterms:W3CDTF">2020-09-23T15:40:12Z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0x010100FCEDD6F768CA6349BA04C3B274AF7773</vt:lpwstr>
  </property>
</Properties>
</file>